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notesMasterIdLst>
    <p:notesMasterId r:id="rId7"/>
  </p:notesMasterIdLst>
  <p:sldIdLst>
    <p:sldId id="256" r:id="rId5"/>
    <p:sldId id="258" r:id="rId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Clark-Massera" initials="MC" lastIdx="1" clrIdx="0">
    <p:extLst>
      <p:ext uri="{19B8F6BF-5375-455C-9EA6-DF929625EA0E}">
        <p15:presenceInfo xmlns:p15="http://schemas.microsoft.com/office/powerpoint/2012/main" userId="Matthew Clark-Masse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275"/>
    <a:srgbClr val="FF7E79"/>
    <a:srgbClr val="FF2600"/>
    <a:srgbClr val="D8504C"/>
    <a:srgbClr val="D16E5C"/>
    <a:srgbClr val="0067B4"/>
    <a:srgbClr val="E6E6E6"/>
    <a:srgbClr val="0079C2"/>
    <a:srgbClr val="008CD1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34"/>
  </p:normalViewPr>
  <p:slideViewPr>
    <p:cSldViewPr snapToGrid="0">
      <p:cViewPr varScale="1">
        <p:scale>
          <a:sx n="69" d="100"/>
          <a:sy n="69" d="100"/>
        </p:scale>
        <p:origin x="12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562EC-AE44-4349-89FB-E172BF18ECC3}" type="datetimeFigureOut">
              <a:rPr lang="en-AU" smtClean="0"/>
              <a:t>4/11/2022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437BB-7EA6-4AF9-A74A-E87C6C4067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38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437BB-7EA6-4AF9-A74A-E87C6C40672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2841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437BB-7EA6-4AF9-A74A-E87C6C40672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552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A0167F-5273-4452-9F5A-CCEB2D674642}"/>
              </a:ext>
            </a:extLst>
          </p:cNvPr>
          <p:cNvSpPr/>
          <p:nvPr userDrawn="1"/>
        </p:nvSpPr>
        <p:spPr>
          <a:xfrm>
            <a:off x="6093231" y="1704109"/>
            <a:ext cx="3812771" cy="515389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8AC4CC0-F695-4473-B1AF-B267C686007B}"/>
              </a:ext>
            </a:extLst>
          </p:cNvPr>
          <p:cNvSpPr/>
          <p:nvPr userDrawn="1"/>
        </p:nvSpPr>
        <p:spPr>
          <a:xfrm>
            <a:off x="1" y="177286"/>
            <a:ext cx="5814719" cy="1110345"/>
          </a:xfrm>
          <a:prstGeom prst="rect">
            <a:avLst/>
          </a:prstGeom>
          <a:solidFill>
            <a:srgbClr val="0342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4000" b="1" cap="all" baseline="0" dirty="0">
              <a:solidFill>
                <a:schemeClr val="bg1"/>
              </a:solidFill>
            </a:endParaRP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024CE659-9312-4B5F-B68B-47C20464DFFF}"/>
              </a:ext>
            </a:extLst>
          </p:cNvPr>
          <p:cNvSpPr/>
          <p:nvPr userDrawn="1"/>
        </p:nvSpPr>
        <p:spPr>
          <a:xfrm rot="5400000">
            <a:off x="5657562" y="334447"/>
            <a:ext cx="1110343" cy="796017"/>
          </a:xfrm>
          <a:prstGeom prst="rtTriangle">
            <a:avLst/>
          </a:prstGeom>
          <a:solidFill>
            <a:srgbClr val="0342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BB39532A-0E7D-418B-A4DF-8E62F9CCABF5}"/>
              </a:ext>
            </a:extLst>
          </p:cNvPr>
          <p:cNvSpPr/>
          <p:nvPr userDrawn="1"/>
        </p:nvSpPr>
        <p:spPr>
          <a:xfrm rot="16200000">
            <a:off x="7737608" y="4689607"/>
            <a:ext cx="2360645" cy="1976144"/>
          </a:xfrm>
          <a:prstGeom prst="rtTriangle">
            <a:avLst/>
          </a:prstGeom>
          <a:gradFill flip="none" rotWithShape="1">
            <a:gsLst>
              <a:gs pos="0">
                <a:srgbClr val="034275">
                  <a:tint val="66000"/>
                  <a:satMod val="160000"/>
                </a:srgbClr>
              </a:gs>
              <a:gs pos="50000">
                <a:srgbClr val="034275">
                  <a:tint val="44500"/>
                  <a:satMod val="160000"/>
                </a:srgbClr>
              </a:gs>
              <a:gs pos="100000">
                <a:srgbClr val="034275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1D32F5DB-9564-4A55-AE8B-F6131A043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050" y="93744"/>
            <a:ext cx="5814719" cy="557613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A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2B2C9DC-91DA-49F3-9680-E35746D312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87771" y="1916113"/>
            <a:ext cx="3818231" cy="469265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1pPr>
            <a:lvl2pPr>
              <a:defRPr sz="14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2pPr>
            <a:lvl3pPr>
              <a:defRPr sz="1200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3pPr>
            <a:lvl4pPr>
              <a:defRPr sz="1101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4pPr>
            <a:lvl5pPr>
              <a:defRPr sz="1101">
                <a:latin typeface="Leelawadee UI Semilight" panose="020B0402040204020203" pitchFamily="34" charset="-34"/>
                <a:cs typeface="Leelawadee UI Semilight" panose="020B0402040204020203" pitchFamily="34" charset="-3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C2E420C-7749-4BF0-8266-6803FA5BEB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3050" y="795503"/>
            <a:ext cx="5541670" cy="4921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1">
                <a:solidFill>
                  <a:schemeClr val="bg1"/>
                </a:solidFill>
              </a:defRPr>
            </a:lvl1pPr>
          </a:lstStyle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49411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  <p15:guide id="2" pos="1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s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0EB82AA8-76B8-4D31-AF86-F8D3883C1312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65102" y="368301"/>
            <a:ext cx="4500562" cy="4348979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14333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4">
          <p15:clr>
            <a:srgbClr val="FBAE40"/>
          </p15:clr>
        </p15:guide>
        <p15:guide id="2" pos="3075">
          <p15:clr>
            <a:srgbClr val="FBAE40"/>
          </p15:clr>
        </p15:guide>
        <p15:guide id="3" pos="3165">
          <p15:clr>
            <a:srgbClr val="FBAE40"/>
          </p15:clr>
        </p15:guide>
        <p15:guide id="4" pos="6136">
          <p15:clr>
            <a:srgbClr val="FBAE40"/>
          </p15:clr>
        </p15:guide>
        <p15:guide id="5" orient="horz" pos="4201">
          <p15:clr>
            <a:srgbClr val="FBAE40"/>
          </p15:clr>
        </p15:guide>
        <p15:guide id="6" orient="horz" pos="187">
          <p15:clr>
            <a:srgbClr val="FBAE40"/>
          </p15:clr>
        </p15:guide>
        <p15:guide id="7" pos="852">
          <p15:clr>
            <a:srgbClr val="FBAE40"/>
          </p15:clr>
        </p15:guide>
        <p15:guide id="8" pos="391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46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A0167F-5273-4452-9F5A-CCEB2D674642}"/>
              </a:ext>
            </a:extLst>
          </p:cNvPr>
          <p:cNvSpPr/>
          <p:nvPr userDrawn="1"/>
        </p:nvSpPr>
        <p:spPr>
          <a:xfrm>
            <a:off x="6093229" y="1704108"/>
            <a:ext cx="3812771" cy="515389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8AC4CC0-F695-4473-B1AF-B267C686007B}"/>
              </a:ext>
            </a:extLst>
          </p:cNvPr>
          <p:cNvSpPr/>
          <p:nvPr userDrawn="1"/>
        </p:nvSpPr>
        <p:spPr>
          <a:xfrm>
            <a:off x="0" y="177285"/>
            <a:ext cx="5814720" cy="1110345"/>
          </a:xfrm>
          <a:prstGeom prst="rect">
            <a:avLst/>
          </a:prstGeom>
          <a:solidFill>
            <a:srgbClr val="0342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950" b="1" cap="all" baseline="0"/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024CE659-9312-4B5F-B68B-47C20464DFFF}"/>
              </a:ext>
            </a:extLst>
          </p:cNvPr>
          <p:cNvSpPr/>
          <p:nvPr userDrawn="1"/>
        </p:nvSpPr>
        <p:spPr>
          <a:xfrm rot="5400000">
            <a:off x="5657560" y="334446"/>
            <a:ext cx="1110343" cy="796018"/>
          </a:xfrm>
          <a:prstGeom prst="rtTriangle">
            <a:avLst/>
          </a:prstGeom>
          <a:solidFill>
            <a:srgbClr val="0342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BB39532A-0E7D-418B-A4DF-8E62F9CCABF5}"/>
              </a:ext>
            </a:extLst>
          </p:cNvPr>
          <p:cNvSpPr/>
          <p:nvPr userDrawn="1"/>
        </p:nvSpPr>
        <p:spPr>
          <a:xfrm rot="16200000">
            <a:off x="7737607" y="4689606"/>
            <a:ext cx="2360645" cy="1976145"/>
          </a:xfrm>
          <a:prstGeom prst="rtTriangle">
            <a:avLst/>
          </a:prstGeom>
          <a:gradFill flip="none" rotWithShape="1">
            <a:gsLst>
              <a:gs pos="0">
                <a:srgbClr val="034275">
                  <a:tint val="66000"/>
                  <a:satMod val="160000"/>
                </a:srgbClr>
              </a:gs>
              <a:gs pos="50000">
                <a:srgbClr val="034275">
                  <a:tint val="44500"/>
                  <a:satMod val="160000"/>
                </a:srgbClr>
              </a:gs>
              <a:gs pos="100000">
                <a:srgbClr val="034275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</p:spTree>
    <p:extLst>
      <p:ext uri="{BB962C8B-B14F-4D97-AF65-F5344CB8AC3E}">
        <p14:creationId xmlns:p14="http://schemas.microsoft.com/office/powerpoint/2010/main" val="233430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DB3196-2C33-457B-910D-B5CD2A205834}"/>
              </a:ext>
            </a:extLst>
          </p:cNvPr>
          <p:cNvSpPr/>
          <p:nvPr userDrawn="1"/>
        </p:nvSpPr>
        <p:spPr>
          <a:xfrm>
            <a:off x="7810858" y="-2"/>
            <a:ext cx="2095144" cy="1959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653276-CF28-4885-A42D-BFBC85827169}"/>
              </a:ext>
            </a:extLst>
          </p:cNvPr>
          <p:cNvSpPr/>
          <p:nvPr userDrawn="1"/>
        </p:nvSpPr>
        <p:spPr>
          <a:xfrm>
            <a:off x="0" y="4"/>
            <a:ext cx="6587996" cy="195943"/>
          </a:xfrm>
          <a:prstGeom prst="rect">
            <a:avLst/>
          </a:prstGeom>
          <a:solidFill>
            <a:srgbClr val="0342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E4757C-6A3C-46DC-8930-A5DCCAF84782}"/>
              </a:ext>
            </a:extLst>
          </p:cNvPr>
          <p:cNvSpPr/>
          <p:nvPr userDrawn="1"/>
        </p:nvSpPr>
        <p:spPr>
          <a:xfrm>
            <a:off x="6587998" y="0"/>
            <a:ext cx="1222862" cy="1959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6FA9612-FF18-4C30-B400-EE85904EF1EF}"/>
              </a:ext>
            </a:extLst>
          </p:cNvPr>
          <p:cNvSpPr/>
          <p:nvPr userDrawn="1"/>
        </p:nvSpPr>
        <p:spPr>
          <a:xfrm rot="5400000">
            <a:off x="6580545" y="7449"/>
            <a:ext cx="200086" cy="185184"/>
          </a:xfrm>
          <a:prstGeom prst="rtTriangle">
            <a:avLst/>
          </a:prstGeom>
          <a:solidFill>
            <a:srgbClr val="0342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B43578E9-B251-42CA-B045-E365C37603EE}"/>
              </a:ext>
            </a:extLst>
          </p:cNvPr>
          <p:cNvSpPr/>
          <p:nvPr userDrawn="1"/>
        </p:nvSpPr>
        <p:spPr>
          <a:xfrm rot="5400000">
            <a:off x="7783756" y="27104"/>
            <a:ext cx="195944" cy="141740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63"/>
          </a:p>
        </p:txBody>
      </p:sp>
    </p:spTree>
    <p:extLst>
      <p:ext uri="{BB962C8B-B14F-4D97-AF65-F5344CB8AC3E}">
        <p14:creationId xmlns:p14="http://schemas.microsoft.com/office/powerpoint/2010/main" val="72787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p:txStyles>
    <p:titleStyle>
      <a:lvl1pPr algn="l" defTabSz="742918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0" indent="-185730" algn="l" defTabSz="742918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190" indent="-185730" algn="l" defTabSz="74291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50" indent="-185730" algn="l" defTabSz="74291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09" indent="-185730" algn="l" defTabSz="74291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568" indent="-185730" algn="l" defTabSz="74291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027" indent="-185730" algn="l" defTabSz="74291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86" indent="-185730" algn="l" defTabSz="74291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46" indent="-185730" algn="l" defTabSz="74291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406" indent="-185730" algn="l" defTabSz="742918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1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9" algn="l" defTabSz="74291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8" algn="l" defTabSz="74291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78" algn="l" defTabSz="74291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38" algn="l" defTabSz="74291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98" algn="l" defTabSz="74291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algn="l" defTabSz="74291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216" algn="l" defTabSz="74291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75" algn="l" defTabSz="74291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50A25F-AA85-4DD3-BBC8-CE1172E6A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9924"/>
            <a:ext cx="5814718" cy="570096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F0D8000-7A6A-406B-BE70-789BC2A58608}"/>
              </a:ext>
            </a:extLst>
          </p:cNvPr>
          <p:cNvSpPr txBox="1"/>
          <p:nvPr/>
        </p:nvSpPr>
        <p:spPr>
          <a:xfrm>
            <a:off x="383009" y="4520552"/>
            <a:ext cx="2903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rgbClr val="0079C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SIMPLY EFFECTIVE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3AFC5CC-FB14-4BC0-A2C0-83865312ECF3}"/>
              </a:ext>
            </a:extLst>
          </p:cNvPr>
          <p:cNvSpPr txBox="1"/>
          <p:nvPr/>
        </p:nvSpPr>
        <p:spPr>
          <a:xfrm>
            <a:off x="390043" y="5722318"/>
            <a:ext cx="11815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Track vehicle and equipment runtime.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48556A7-0E4D-41C4-BC42-F4539ECD2F1E}"/>
              </a:ext>
            </a:extLst>
          </p:cNvPr>
          <p:cNvSpPr txBox="1"/>
          <p:nvPr/>
        </p:nvSpPr>
        <p:spPr>
          <a:xfrm>
            <a:off x="3063790" y="5760808"/>
            <a:ext cx="17201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Ensure data is never lost. with backup battery and </a:t>
            </a:r>
          </a:p>
          <a:p>
            <a:pPr algn="ctr"/>
            <a:r>
              <a:rPr lang="en-AU" sz="11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flash memory.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79F4F25-6905-4411-9F46-2552299E6595}"/>
              </a:ext>
            </a:extLst>
          </p:cNvPr>
          <p:cNvSpPr txBox="1"/>
          <p:nvPr/>
        </p:nvSpPr>
        <p:spPr>
          <a:xfrm>
            <a:off x="1496553" y="5739775"/>
            <a:ext cx="15486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Locate equipment.   </a:t>
            </a:r>
          </a:p>
          <a:p>
            <a:pPr algn="ctr"/>
            <a:r>
              <a:rPr lang="en-AU" sz="11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Log routes and distances travelled.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F288D90-F18A-4CA4-955B-655CE539B2CC}"/>
              </a:ext>
            </a:extLst>
          </p:cNvPr>
          <p:cNvSpPr txBox="1"/>
          <p:nvPr/>
        </p:nvSpPr>
        <p:spPr>
          <a:xfrm>
            <a:off x="4875062" y="5736586"/>
            <a:ext cx="9210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Protect equipment from theft.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AE2BD34C-CF65-4DD2-B5E5-A1C7AD20A0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70" y="4982593"/>
            <a:ext cx="753993" cy="75399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D043701-3179-4FFA-BA26-21A033E100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041" y="5027268"/>
            <a:ext cx="614563" cy="614563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ECAC0CF-51AA-4E3A-A18F-6D08A37686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645" y="5012520"/>
            <a:ext cx="614563" cy="61456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7170B19-05D9-43A5-8E69-2BFAD8E10A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368" y="5034015"/>
            <a:ext cx="614563" cy="6145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CFE708-A0BA-4D9D-BF2B-456F939A9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00" y="95351"/>
            <a:ext cx="6228334" cy="557613"/>
          </a:xfrm>
        </p:spPr>
        <p:txBody>
          <a:bodyPr/>
          <a:lstStyle/>
          <a:p>
            <a:r>
              <a:rPr lang="en-AU" dirty="0"/>
              <a:t>G70</a:t>
            </a:r>
            <a:br>
              <a:rPr lang="en-AU" dirty="0"/>
            </a:b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C7C20-47CF-45DB-80EE-FF03EB20D1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15039" y="1799924"/>
            <a:ext cx="3790963" cy="5058075"/>
          </a:xfrm>
        </p:spPr>
        <p:txBody>
          <a:bodyPr/>
          <a:lstStyle/>
          <a:p>
            <a:pPr marL="0" indent="0">
              <a:buNone/>
            </a:pPr>
            <a:r>
              <a:rPr lang="en-AU" sz="1200" dirty="0"/>
              <a:t>The G70 is a tracking device for vehicles, trailers, and industrial equipment of any manufacturer.</a:t>
            </a:r>
          </a:p>
          <a:p>
            <a:pPr marL="0" indent="0">
              <a:buNone/>
            </a:pPr>
            <a:endParaRPr lang="en-AU" sz="800" dirty="0"/>
          </a:p>
          <a:p>
            <a:pPr marL="0" indent="0">
              <a:buNone/>
            </a:pPr>
            <a:r>
              <a:rPr lang="en-AU" sz="1200" dirty="0"/>
              <a:t>FEATURES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sz="1200" dirty="0"/>
              <a:t>4G Cat-M1 modem for GPS location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sz="1200" dirty="0"/>
              <a:t>IP67 water- and dust-proof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sz="1200" dirty="0"/>
              <a:t>Connection to high-precision GNSS (GPS/GLONASS/Galileo)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sz="1200" dirty="0"/>
              <a:t>Flash memory for backup data collection if machine goes out of range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sz="1200" dirty="0"/>
              <a:t>Internal battery for backup power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sz="1200" dirty="0"/>
              <a:t>Low-profile design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sz="1200" dirty="0"/>
              <a:t>Durable, tamper-proof casing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sz="1200" dirty="0"/>
              <a:t>Mounting tabs for easy installation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AU" sz="12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BENEFITS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AU" sz="12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sz="1200" dirty="0"/>
              <a:t>High-precision location data empowers efficient asset management.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sz="1200" dirty="0"/>
              <a:t>Runtime, route, and distance logs enable cost-saving analyses.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sz="1200" dirty="0"/>
              <a:t>Recovery Mode can be remotely activated for second-by-second location data to find missing equipment.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4C9EE14-63C6-4F56-BCA7-B6ED35FBA3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7000" y="797110"/>
            <a:ext cx="5814718" cy="492124"/>
          </a:xfrm>
        </p:spPr>
        <p:txBody>
          <a:bodyPr/>
          <a:lstStyle/>
          <a:p>
            <a:r>
              <a:rPr lang="en-AU" sz="18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Wired, IP67 Rated, Compact GPS Asset Tracker</a:t>
            </a:r>
          </a:p>
          <a:p>
            <a:endParaRPr lang="en-AU" sz="1800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E30CFD9A-6643-40FD-A110-03ADE77E4B8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08" b="23571"/>
          <a:stretch/>
        </p:blipFill>
        <p:spPr>
          <a:xfrm>
            <a:off x="6894839" y="359924"/>
            <a:ext cx="2214144" cy="115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61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10">
            <a:extLst>
              <a:ext uri="{FF2B5EF4-FFF2-40B4-BE49-F238E27FC236}">
                <a16:creationId xmlns:a16="http://schemas.microsoft.com/office/drawing/2014/main" id="{EC5300B3-5BC8-45EA-AAB7-0A4BC2FB82AF}"/>
              </a:ext>
            </a:extLst>
          </p:cNvPr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1191201861"/>
              </p:ext>
            </p:extLst>
          </p:nvPr>
        </p:nvGraphicFramePr>
        <p:xfrm>
          <a:off x="165098" y="222349"/>
          <a:ext cx="4726942" cy="652357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188214">
                  <a:extLst>
                    <a:ext uri="{9D8B030D-6E8A-4147-A177-3AD203B41FA5}">
                      <a16:colId xmlns:a16="http://schemas.microsoft.com/office/drawing/2014/main" val="1437381461"/>
                    </a:ext>
                  </a:extLst>
                </a:gridCol>
                <a:gridCol w="3538728">
                  <a:extLst>
                    <a:ext uri="{9D8B030D-6E8A-4147-A177-3AD203B41FA5}">
                      <a16:colId xmlns:a16="http://schemas.microsoft.com/office/drawing/2014/main" val="2310287911"/>
                    </a:ext>
                  </a:extLst>
                </a:gridCol>
              </a:tblGrid>
              <a:tr h="310070">
                <a:tc gridSpan="2"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MECHANICAL SPECIFICATIONS</a:t>
                      </a:r>
                    </a:p>
                  </a:txBody>
                  <a:tcPr marL="91441" marR="91441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827069"/>
                  </a:ext>
                </a:extLst>
              </a:tr>
              <a:tr h="1457330">
                <a:tc>
                  <a:txBody>
                    <a:bodyPr/>
                    <a:lstStyle/>
                    <a:p>
                      <a:r>
                        <a:rPr lang="en-AU" sz="1100" b="1" dirty="0"/>
                        <a:t>Low-profile IP67 durable casing</a:t>
                      </a:r>
                      <a:endParaRPr lang="en-AU" sz="1100" b="1" dirty="0">
                        <a:latin typeface="+mn-lt"/>
                        <a:cs typeface="Leelawadee UI Semilight" panose="020B0402040204020203" pitchFamily="34" charset="-34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Case was recently updated after customer feedback and extensive testing. Made of ultra-tough nylon glass to survive bumps, knocks, and years in the sun and weather. Reinforced in key areas around the mounting and screw holes to prevent breakage. IP67 dust- and water-proof. Mounting tabs for easy installation. </a:t>
                      </a:r>
                      <a:endParaRPr lang="en-AU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713752262"/>
                  </a:ext>
                </a:extLst>
              </a:tr>
              <a:tr h="263560">
                <a:tc>
                  <a:txBody>
                    <a:bodyPr/>
                    <a:lstStyle/>
                    <a:p>
                      <a:r>
                        <a:rPr lang="en-AU" sz="1100" b="1" dirty="0"/>
                        <a:t>Dimensions</a:t>
                      </a:r>
                      <a:endParaRPr lang="en-AU" sz="1100" b="1" dirty="0">
                        <a:latin typeface="+mn-lt"/>
                        <a:cs typeface="Leelawadee UI Semilight" panose="020B0402040204020203" pitchFamily="34" charset="-34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L 126 x W 80 x H 27mm</a:t>
                      </a:r>
                      <a:endParaRPr lang="en-AU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591583595"/>
                  </a:ext>
                </a:extLst>
              </a:tr>
              <a:tr h="643396">
                <a:tc>
                  <a:txBody>
                    <a:bodyPr/>
                    <a:lstStyle/>
                    <a:p>
                      <a:r>
                        <a:rPr lang="en-AU" sz="1100" b="1" dirty="0"/>
                        <a:t>Operating Temperature</a:t>
                      </a:r>
                      <a:endParaRPr lang="en-AU" sz="1100" b="1" dirty="0">
                        <a:latin typeface="+mn-lt"/>
                        <a:cs typeface="Leelawadee UI Semilight" panose="020B0402040204020203" pitchFamily="34" charset="-34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  <a:buNone/>
                      </a:pPr>
                      <a:r>
                        <a:rPr lang="en-AU" sz="1100" b="0" u="none" strike="noStrike" kern="1200" baseline="0" dirty="0">
                          <a:solidFill>
                            <a:srgbClr val="000000"/>
                          </a:solidFill>
                        </a:rPr>
                        <a:t>-20°C to +60°C (connected to external power)</a:t>
                      </a:r>
                      <a:endParaRPr lang="en-AU" sz="1100" b="0" u="none" strike="noStrike" kern="1200" baseline="30000" dirty="0">
                        <a:solidFill>
                          <a:srgbClr val="000000"/>
                        </a:solidFill>
                      </a:endParaRPr>
                    </a:p>
                    <a:p>
                      <a:pPr marL="0" indent="0">
                        <a:spcAft>
                          <a:spcPts val="300"/>
                        </a:spcAft>
                        <a:buNone/>
                      </a:pPr>
                      <a:r>
                        <a:rPr lang="en-AU" sz="1100" b="0" u="none" strike="noStrike" kern="1200" baseline="-25000" dirty="0">
                          <a:solidFill>
                            <a:srgbClr val="000000"/>
                          </a:solidFill>
                        </a:rPr>
                        <a:t>The battery will not charge when its temperature is &lt;0°C or  &gt; +40°C. Charging batteries at extreme temperatures damages the battery and can cause accident or injury.</a:t>
                      </a:r>
                      <a:endParaRPr lang="en-AU" sz="2400" baseline="-250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549290847"/>
                  </a:ext>
                </a:extLst>
              </a:tr>
              <a:tr h="310070">
                <a:tc gridSpan="2"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</a:rPr>
                        <a:t>POWER</a:t>
                      </a:r>
                      <a:endParaRPr kumimoji="0" lang="en-A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40087"/>
                  </a:ext>
                </a:extLst>
              </a:tr>
              <a:tr h="402854">
                <a:tc>
                  <a:txBody>
                    <a:bodyPr/>
                    <a:lstStyle/>
                    <a:p>
                      <a:r>
                        <a:rPr lang="en-AU" sz="1100" b="1" dirty="0"/>
                        <a:t>Input Voltage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AU" sz="1100" kern="1200" dirty="0">
                          <a:solidFill>
                            <a:schemeClr val="tx1"/>
                          </a:solidFill>
                        </a:rPr>
                        <a:t>8-36V DC (max)</a:t>
                      </a:r>
                      <a:endParaRPr lang="en-A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346065369"/>
                  </a:ext>
                </a:extLst>
              </a:tr>
              <a:tr h="620871">
                <a:tc>
                  <a:txBody>
                    <a:bodyPr/>
                    <a:lstStyle/>
                    <a:p>
                      <a:r>
                        <a:rPr lang="en-AU" sz="1100" b="1" dirty="0"/>
                        <a:t>Operating Current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LTE-M / NB-IoT 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≈50mA when moving 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+ ≈60mA while internal battery charging</a:t>
                      </a:r>
                      <a:endParaRPr lang="en-A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3943893834"/>
                  </a:ext>
                </a:extLst>
              </a:tr>
              <a:tr h="474932">
                <a:tc>
                  <a:txBody>
                    <a:bodyPr/>
                    <a:lstStyle/>
                    <a:p>
                      <a:r>
                        <a:rPr lang="en-AU" sz="1100" b="1" dirty="0"/>
                        <a:t>Backup Battery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1100mAh LiPo internal backup battery pack</a:t>
                      </a:r>
                      <a:endParaRPr lang="en-A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991754804"/>
                  </a:ext>
                </a:extLst>
              </a:tr>
              <a:tr h="784589">
                <a:tc>
                  <a:txBody>
                    <a:bodyPr/>
                    <a:lstStyle/>
                    <a:p>
                      <a:r>
                        <a:rPr lang="en-AU" sz="1100" b="1" dirty="0"/>
                        <a:t>Intelligent Power Management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Device enters sleep mode when vehicle is inactive to prevent battery drain.</a:t>
                      </a:r>
                      <a:endParaRPr lang="en-A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122187262"/>
                  </a:ext>
                </a:extLst>
              </a:tr>
              <a:tr h="1255902">
                <a:tc>
                  <a:txBody>
                    <a:bodyPr/>
                    <a:lstStyle/>
                    <a:p>
                      <a:r>
                        <a:rPr lang="en-AU" sz="1100" b="1" dirty="0"/>
                        <a:t>Sleep Current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AU" sz="1100" kern="1200" dirty="0">
                          <a:solidFill>
                            <a:schemeClr val="tx1"/>
                          </a:solidFill>
                        </a:rPr>
                        <a:t>&lt;1mA</a:t>
                      </a:r>
                      <a:endParaRPr lang="en-A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379646447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362B7F2-DEA5-4F8C-94A6-DCE867B79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772147"/>
              </p:ext>
            </p:extLst>
          </p:nvPr>
        </p:nvGraphicFramePr>
        <p:xfrm>
          <a:off x="5024438" y="222349"/>
          <a:ext cx="4829685" cy="448787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90957">
                  <a:extLst>
                    <a:ext uri="{9D8B030D-6E8A-4147-A177-3AD203B41FA5}">
                      <a16:colId xmlns:a16="http://schemas.microsoft.com/office/drawing/2014/main" val="3008075577"/>
                    </a:ext>
                  </a:extLst>
                </a:gridCol>
                <a:gridCol w="3538728">
                  <a:extLst>
                    <a:ext uri="{9D8B030D-6E8A-4147-A177-3AD203B41FA5}">
                      <a16:colId xmlns:a16="http://schemas.microsoft.com/office/drawing/2014/main" val="1759946243"/>
                    </a:ext>
                  </a:extLst>
                </a:gridCol>
              </a:tblGrid>
              <a:tr h="309444">
                <a:tc gridSpan="2"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</a:rPr>
                        <a:t>OTHER</a:t>
                      </a:r>
                      <a:endParaRPr kumimoji="0" lang="en-A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820762"/>
                  </a:ext>
                </a:extLst>
              </a:tr>
              <a:tr h="943803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Flash Memory</a:t>
                      </a:r>
                      <a:endParaRPr kumimoji="0" lang="en-A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lvl="0" indent="0" algn="l" defTabSz="742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Memory capacity to store </a:t>
                      </a:r>
                      <a:r>
                        <a:rPr lang="en-US" sz="1100" dirty="0"/>
                        <a:t>more than 10 days of continuous 30-second logging or many weeks of less-frequent logging.</a:t>
                      </a:r>
                      <a:r>
                        <a:rPr lang="en-AU" sz="1100" dirty="0"/>
                        <a:t> Normally data is immediately sent to the server, but if the device is out of range there is memory space to ensure no data is lost.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696925615"/>
                  </a:ext>
                </a:extLst>
              </a:tr>
              <a:tr h="646926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Installation</a:t>
                      </a:r>
                      <a:endParaRPr kumimoji="0" lang="en-A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10-wire harness </a:t>
                      </a:r>
                      <a:br>
                        <a:rPr lang="en-US" sz="1100" dirty="0"/>
                      </a:br>
                      <a:r>
                        <a:rPr lang="en-US" sz="1100" dirty="0"/>
                        <a:t>1m length</a:t>
                      </a:r>
                      <a:endParaRPr lang="en-AU" sz="11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4167965082"/>
                  </a:ext>
                </a:extLst>
              </a:tr>
              <a:tr h="646926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Ignition</a:t>
                      </a:r>
                      <a:endParaRPr kumimoji="0" lang="en-A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Dedicated ignition digital input 0-48V DC with 2.2V on/off threshold. </a:t>
                      </a:r>
                      <a:endParaRPr lang="en-AU" sz="11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804549719"/>
                  </a:ext>
                </a:extLst>
              </a:tr>
              <a:tr h="646926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</a:rPr>
                        <a:t>Theft Recovery</a:t>
                      </a:r>
                      <a:endParaRPr kumimoji="0" lang="en-A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AU" sz="1100" b="0" dirty="0">
                          <a:solidFill>
                            <a:schemeClr val="tx1"/>
                          </a:solidFill>
                        </a:rPr>
                        <a:t>Device can be remotely switched into Recovery Mode for live location tracking.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589916983"/>
                  </a:ext>
                </a:extLst>
              </a:tr>
              <a:tr h="646926">
                <a:tc>
                  <a:txBody>
                    <a:bodyPr/>
                    <a:lstStyle/>
                    <a:p>
                      <a:r>
                        <a:rPr lang="en-AU" sz="1100" b="1" dirty="0"/>
                        <a:t>OTA Configuration</a:t>
                      </a:r>
                      <a:endParaRPr lang="en-AU" sz="1100" b="1" dirty="0">
                        <a:latin typeface="+mn-lt"/>
                        <a:cs typeface="Leelawadee UI Semilight" panose="020B0402040204020203" pitchFamily="34" charset="-34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A backend portal enables remote configuration.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098136178"/>
                  </a:ext>
                </a:extLst>
              </a:tr>
              <a:tr h="646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100" b="1" dirty="0">
                          <a:solidFill>
                            <a:schemeClr val="tx1"/>
                          </a:solidFill>
                        </a:rPr>
                        <a:t>AES-256 Security</a:t>
                      </a:r>
                      <a:endParaRPr lang="en-AU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</a:rPr>
                        <a:t>Bank-level AES-256 device authentication and data encryption ensure your data is kept private and secure.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264559526"/>
                  </a:ext>
                </a:extLst>
              </a:tr>
            </a:tbl>
          </a:graphicData>
        </a:graphic>
      </p:graphicFrame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289DCC2-35E9-B49F-E998-4C0B3AACB8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08" b="23571"/>
          <a:stretch/>
        </p:blipFill>
        <p:spPr>
          <a:xfrm>
            <a:off x="8428499" y="6348298"/>
            <a:ext cx="942379" cy="49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3659"/>
      </p:ext>
    </p:extLst>
  </p:cSld>
  <p:clrMapOvr>
    <a:masterClrMapping/>
  </p:clrMapOvr>
</p:sld>
</file>

<file path=ppt/theme/theme1.xml><?xml version="1.0" encoding="utf-8"?>
<a:theme xmlns:a="http://schemas.openxmlformats.org/drawingml/2006/main" name="2_DM Brochu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7E722E7D33974986DB78B7FAB90374" ma:contentTypeVersion="13" ma:contentTypeDescription="Create a new document." ma:contentTypeScope="" ma:versionID="93ee1b23641d9b285223afbb1a0a04fc">
  <xsd:schema xmlns:xsd="http://www.w3.org/2001/XMLSchema" xmlns:xs="http://www.w3.org/2001/XMLSchema" xmlns:p="http://schemas.microsoft.com/office/2006/metadata/properties" xmlns:ns2="ba1e2f0f-0ee4-48cc-96a7-7a6e2b91bbb4" xmlns:ns3="51b02070-041a-4ac4-a9db-47236743d6a1" targetNamespace="http://schemas.microsoft.com/office/2006/metadata/properties" ma:root="true" ma:fieldsID="ebf4394de29278655b0d9b12e1197931" ns2:_="" ns3:_="">
    <xsd:import namespace="ba1e2f0f-0ee4-48cc-96a7-7a6e2b91bbb4"/>
    <xsd:import namespace="51b02070-041a-4ac4-a9db-47236743d6a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1e2f0f-0ee4-48cc-96a7-7a6e2b91bbb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02070-041a-4ac4-a9db-47236743d6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EB9E07-CF3C-49F5-B79A-5FC53A735E9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A8BC52D-4178-4151-B3FB-E84DF5822A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1e2f0f-0ee4-48cc-96a7-7a6e2b91bbb4"/>
    <ds:schemaRef ds:uri="51b02070-041a-4ac4-a9db-47236743d6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149DAC-88DB-4F11-9077-950C62F255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7695</TotalTime>
  <Words>439</Words>
  <Application>Microsoft Office PowerPoint</Application>
  <PresentationFormat>A4 Paper (210x297 mm)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Leelawadee UI Semilight</vt:lpstr>
      <vt:lpstr>2_DM Brochure</vt:lpstr>
      <vt:lpstr>G70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Oyster Cellular Datasheet</dc:title>
  <dc:creator>Matt Clark-Massera</dc:creator>
  <cp:keywords/>
  <cp:lastModifiedBy>Lara</cp:lastModifiedBy>
  <cp:revision>42</cp:revision>
  <dcterms:modified xsi:type="dcterms:W3CDTF">2022-11-07T21:45:34Z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0x0101001F7E722E7D33974986DB78B7FAB90374</vt:lpwstr>
  </property>
</Properties>
</file>